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315" r:id="rId4"/>
    <p:sldId id="306" r:id="rId5"/>
    <p:sldId id="305" r:id="rId6"/>
    <p:sldId id="312" r:id="rId7"/>
    <p:sldId id="316" r:id="rId8"/>
    <p:sldId id="313" r:id="rId9"/>
    <p:sldId id="317" r:id="rId10"/>
    <p:sldId id="311"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varScale="1">
        <p:scale>
          <a:sx n="68" d="100"/>
          <a:sy n="68" d="100"/>
        </p:scale>
        <p:origin x="14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t>3/12/2021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t>‹#›</a:t>
            </a:fld>
            <a:endParaRPr lang="en-US"/>
          </a:p>
        </p:txBody>
      </p:sp>
    </p:spTree>
    <p:extLst>
      <p:ext uri="{BB962C8B-B14F-4D97-AF65-F5344CB8AC3E}">
        <p14:creationId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t>1</a:t>
            </a:fld>
            <a:endParaRPr lang="en-US"/>
          </a:p>
        </p:txBody>
      </p:sp>
    </p:spTree>
    <p:extLst>
      <p:ext uri="{BB962C8B-B14F-4D97-AF65-F5344CB8AC3E}">
        <p14:creationId xmlns:p14="http://schemas.microsoft.com/office/powerpoint/2010/main" val="260264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81D8BA-2871-43B6-95E6-118CE4B58879}" type="slidenum">
              <a:rPr lang="en-US" smtClean="0"/>
              <a:t>4</a:t>
            </a:fld>
            <a:endParaRPr lang="en-US"/>
          </a:p>
        </p:txBody>
      </p:sp>
    </p:spTree>
    <p:extLst>
      <p:ext uri="{BB962C8B-B14F-4D97-AF65-F5344CB8AC3E}">
        <p14:creationId xmlns:p14="http://schemas.microsoft.com/office/powerpoint/2010/main" val="62181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t>3/12/2021</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t>3/12/2021</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t>3/12/2021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3/12/2021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t>3/12/2021</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t>‹#›</a:t>
            </a:fld>
            <a:endParaRPr lang="en-US"/>
          </a:p>
        </p:txBody>
      </p:sp>
    </p:spTree>
    <p:extLst>
      <p:ext uri="{BB962C8B-B14F-4D97-AF65-F5344CB8AC3E}">
        <p14:creationId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t>‹#›</a:t>
            </a:fld>
            <a:endParaRPr lang="en-US"/>
          </a:p>
        </p:txBody>
      </p:sp>
    </p:spTree>
    <p:extLst>
      <p:ext uri="{BB962C8B-B14F-4D97-AF65-F5344CB8AC3E}">
        <p14:creationId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:Operating System</a:t>
            </a:r>
            <a:br>
              <a:rPr lang="en-US" sz="2400" b="1" dirty="0">
                <a:solidFill>
                  <a:schemeClr val="accent2"/>
                </a:solidFill>
                <a:latin typeface="Palatino Linotype" pitchFamily="18" charset="0"/>
              </a:rPr>
            </a:b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Title: SEVER LESS NETWORKING FILE SYSTEM.</a:t>
            </a:r>
          </a:p>
        </p:txBody>
      </p:sp>
      <p:sp>
        <p:nvSpPr>
          <p:cNvPr id="3" name="Subtitle 2"/>
          <p:cNvSpPr>
            <a:spLocks noGrp="1"/>
          </p:cNvSpPr>
          <p:nvPr>
            <p:ph type="subTitle" idx="1"/>
          </p:nvPr>
        </p:nvSpPr>
        <p:spPr>
          <a:xfrm>
            <a:off x="152399" y="3162300"/>
            <a:ext cx="8839200"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REG NO:      </a:t>
            </a:r>
          </a:p>
          <a:p>
            <a:pPr algn="l"/>
            <a:r>
              <a:rPr lang="en-US" sz="2000" b="1" dirty="0">
                <a:solidFill>
                  <a:schemeClr val="tx1"/>
                </a:solidFill>
                <a:latin typeface="Palatino Linotype" pitchFamily="18" charset="0"/>
              </a:rPr>
              <a:t>              1.Geethanjali.R                                            210618104013  </a:t>
            </a:r>
          </a:p>
          <a:p>
            <a:pPr algn="l"/>
            <a:r>
              <a:rPr lang="en-US" sz="2000" b="1" dirty="0">
                <a:solidFill>
                  <a:schemeClr val="tx1"/>
                </a:solidFill>
                <a:latin typeface="Palatino Linotype" pitchFamily="18" charset="0"/>
              </a:rPr>
              <a:t>	2.Kaviya.M                                                    210618104023 </a:t>
            </a:r>
          </a:p>
          <a:p>
            <a:pPr algn="l"/>
            <a:r>
              <a:rPr lang="en-US" sz="2000" b="1" dirty="0">
                <a:solidFill>
                  <a:schemeClr val="tx1"/>
                </a:solidFill>
                <a:latin typeface="Palatino Linotype" pitchFamily="18" charset="0"/>
              </a:rPr>
              <a:t>	3.Kaviya.O                                                     210618104024</a:t>
            </a:r>
          </a:p>
          <a:p>
            <a:pPr algn="l"/>
            <a:r>
              <a:rPr lang="en-US" sz="2000" b="1" dirty="0">
                <a:solidFill>
                  <a:schemeClr val="tx1"/>
                </a:solidFill>
                <a:latin typeface="Palatino Linotype" pitchFamily="18" charset="0"/>
              </a:rPr>
              <a:t>	4.Julie </a:t>
            </a:r>
            <a:r>
              <a:rPr lang="en-US" sz="2000" b="1" dirty="0" err="1">
                <a:solidFill>
                  <a:schemeClr val="tx1"/>
                </a:solidFill>
                <a:latin typeface="Palatino Linotype" pitchFamily="18" charset="0"/>
              </a:rPr>
              <a:t>Christina.J</a:t>
            </a:r>
            <a:r>
              <a:rPr lang="en-US" sz="2000" b="1" dirty="0">
                <a:solidFill>
                  <a:schemeClr val="tx1"/>
                </a:solidFill>
                <a:latin typeface="Palatino Linotype" pitchFamily="18" charset="0"/>
              </a:rPr>
              <a:t>                                         210618104021</a:t>
            </a:r>
          </a:p>
          <a:p>
            <a:pPr algn="l"/>
            <a:r>
              <a:rPr lang="en-US" sz="2000" b="1" dirty="0">
                <a:solidFill>
                  <a:schemeClr val="tx1"/>
                </a:solidFill>
                <a:latin typeface="Palatino Linotype" pitchFamily="18" charset="0"/>
              </a:rPr>
              <a:t>              5.Bibilin </a:t>
            </a:r>
            <a:r>
              <a:rPr lang="en-US" sz="2000" b="1" dirty="0" err="1">
                <a:solidFill>
                  <a:schemeClr val="tx1"/>
                </a:solidFill>
                <a:latin typeface="Palatino Linotype" pitchFamily="18" charset="0"/>
              </a:rPr>
              <a:t>Manuela.E</a:t>
            </a:r>
            <a:r>
              <a:rPr lang="en-US" sz="2000" b="1" dirty="0">
                <a:solidFill>
                  <a:schemeClr val="tx1"/>
                </a:solidFill>
                <a:latin typeface="Palatino Linotype" pitchFamily="18" charset="0"/>
              </a:rPr>
              <a:t>                                      210618104009</a:t>
            </a:r>
          </a:p>
          <a:p>
            <a:pPr algn="l"/>
            <a:r>
              <a:rPr lang="en-US" sz="2000" b="1" dirty="0">
                <a:solidFill>
                  <a:schemeClr val="tx1"/>
                </a:solidFill>
                <a:latin typeface="Palatino Linotype" pitchFamily="18" charset="0"/>
              </a:rPr>
              <a:t>              6.Keerthika.K                                                  210618104025        </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Computer Science and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a16="http://schemas.microsoft.com/office/drawing/2014/main" id="{00000000-0008-0000-0500-00000300000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a16="http://schemas.microsoft.com/office/drawing/2014/main" id="{B4A1DE53-ABA8-414A-9685-5FB06462FF0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442238"/>
            <a:ext cx="762651" cy="878498"/>
          </a:xfrm>
          <a:prstGeom prst="rect">
            <a:avLst/>
          </a:prstGeom>
        </p:spPr>
      </p:pic>
    </p:spTree>
    <p:extLst>
      <p:ext uri="{BB962C8B-B14F-4D97-AF65-F5344CB8AC3E}">
        <p14:creationId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Conclusion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Rectangle 8"/>
          <p:cNvSpPr>
            <a:spLocks noGrp="1" noChangeArrowheads="1"/>
          </p:cNvSpPr>
          <p:nvPr/>
        </p:nvSpPr>
        <p:spPr bwMode="auto">
          <a:xfrm>
            <a:off x="571500" y="112712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b="1" dirty="0"/>
          </a:p>
          <a:p>
            <a:r>
              <a:rPr lang="en-US" dirty="0"/>
              <a:t>Paper is valuable</a:t>
            </a:r>
          </a:p>
          <a:p>
            <a:pPr lvl="1"/>
            <a:r>
              <a:rPr lang="en-US" dirty="0"/>
              <a:t>Provides a creative use of new and old ideas to pioneer a new file system</a:t>
            </a:r>
          </a:p>
          <a:p>
            <a:r>
              <a:rPr lang="en-US" dirty="0"/>
              <a:t>Problems</a:t>
            </a:r>
          </a:p>
          <a:p>
            <a:pPr lvl="1"/>
            <a:r>
              <a:rPr lang="en-US" dirty="0"/>
              <a:t>Restrictions on the usability of this system in a non-secure environment</a:t>
            </a:r>
          </a:p>
          <a:p>
            <a:r>
              <a:rPr lang="en-US" dirty="0"/>
              <a:t>Solutions</a:t>
            </a:r>
          </a:p>
          <a:p>
            <a:pPr lvl="1"/>
            <a:r>
              <a:rPr lang="en-US" dirty="0"/>
              <a:t>P2P security solutions we discussed in class</a:t>
            </a:r>
          </a:p>
        </p:txBody>
      </p:sp>
    </p:spTree>
    <p:extLst>
      <p:ext uri="{BB962C8B-B14F-4D97-AF65-F5344CB8AC3E}">
        <p14:creationId xmlns:p14="http://schemas.microsoft.com/office/powerpoint/2010/main" val="1631626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5105"/>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0" y="1235075"/>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Rectangle 7"/>
          <p:cNvSpPr/>
          <p:nvPr/>
        </p:nvSpPr>
        <p:spPr>
          <a:xfrm>
            <a:off x="1295400" y="1517551"/>
            <a:ext cx="7162800" cy="1754326"/>
          </a:xfrm>
          <a:prstGeom prst="rect">
            <a:avLst/>
          </a:prstGeom>
        </p:spPr>
        <p:txBody>
          <a:bodyPr wrap="square">
            <a:spAutoFit/>
          </a:bodyPr>
          <a:lstStyle/>
          <a:p>
            <a:r>
              <a:rPr lang="en-US" dirty="0"/>
              <a:t>[Selt93] M. Seltzer, K. </a:t>
            </a:r>
            <a:r>
              <a:rPr lang="en-US" dirty="0" err="1"/>
              <a:t>Bostic</a:t>
            </a:r>
            <a:r>
              <a:rPr lang="en-US" dirty="0"/>
              <a:t>, M. </a:t>
            </a:r>
            <a:r>
              <a:rPr lang="en-US" dirty="0" err="1"/>
              <a:t>McKusick</a:t>
            </a:r>
            <a:r>
              <a:rPr lang="en-US" dirty="0"/>
              <a:t>, and C. </a:t>
            </a:r>
            <a:r>
              <a:rPr lang="en-US" dirty="0" err="1"/>
              <a:t>Staelin</a:t>
            </a:r>
            <a:r>
              <a:rPr lang="en-US" dirty="0"/>
              <a:t>. An Implementation of a Log-Structured File System for UNIX. In Proc. of the 1993 Winter USENIX, pages 307– 326, January 1993. [Selt95] M. Seltzer, K. Smith, H. </a:t>
            </a:r>
            <a:r>
              <a:rPr lang="en-US" dirty="0" err="1"/>
              <a:t>Balakrishnan</a:t>
            </a:r>
            <a:r>
              <a:rPr lang="en-US" dirty="0"/>
              <a:t>, J. Chang, S. </a:t>
            </a:r>
            <a:r>
              <a:rPr lang="en-US" dirty="0" err="1"/>
              <a:t>McMains</a:t>
            </a:r>
            <a:r>
              <a:rPr lang="en-US" dirty="0"/>
              <a:t>, and V. </a:t>
            </a:r>
            <a:r>
              <a:rPr lang="en-US" dirty="0" err="1"/>
              <a:t>Padmanabhan</a:t>
            </a:r>
            <a:r>
              <a:rPr lang="en-US" dirty="0"/>
              <a:t>. File System Logging Versus Clustering: A Performance Comparison. In Proc. of the 1995 Winter USENIX, January 1995. [Smit77] </a:t>
            </a:r>
          </a:p>
        </p:txBody>
      </p:sp>
    </p:spTree>
    <p:extLst>
      <p:ext uri="{BB962C8B-B14F-4D97-AF65-F5344CB8AC3E}">
        <p14:creationId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Rectangle 8"/>
          <p:cNvSpPr/>
          <p:nvPr/>
        </p:nvSpPr>
        <p:spPr>
          <a:xfrm>
            <a:off x="381000" y="1371600"/>
            <a:ext cx="7924800" cy="3785652"/>
          </a:xfrm>
          <a:prstGeom prst="rect">
            <a:avLst/>
          </a:prstGeom>
        </p:spPr>
        <p:txBody>
          <a:bodyPr wrap="square">
            <a:spAutoFit/>
          </a:bodyPr>
          <a:lstStyle/>
          <a:p>
            <a:r>
              <a:rPr lang="en-US" sz="2000" dirty="0">
                <a:solidFill>
                  <a:srgbClr val="3C4043"/>
                </a:solidFill>
                <a:latin typeface="arial" panose="020B0604020202020204" pitchFamily="34" charset="0"/>
              </a:rPr>
              <a:t>  </a:t>
            </a:r>
          </a:p>
          <a:p>
            <a:pPr marL="342900" indent="-342900">
              <a:buFont typeface="Arial" panose="020B0604020202020204" pitchFamily="34" charset="0"/>
              <a:buChar char="•"/>
            </a:pPr>
            <a:r>
              <a:rPr lang="en-US" sz="2000" dirty="0">
                <a:solidFill>
                  <a:srgbClr val="3C4043"/>
                </a:solidFill>
                <a:latin typeface="arial" panose="020B0604020202020204" pitchFamily="34" charset="0"/>
              </a:rPr>
              <a:t>NFS hides the location of the </a:t>
            </a:r>
            <a:r>
              <a:rPr lang="en-US" sz="2000" b="1" dirty="0">
                <a:solidFill>
                  <a:srgbClr val="52565A"/>
                </a:solidFill>
                <a:latin typeface="arial" panose="020B0604020202020204" pitchFamily="34" charset="0"/>
              </a:rPr>
              <a:t>file</a:t>
            </a:r>
            <a:r>
              <a:rPr lang="en-US" sz="2000" dirty="0">
                <a:solidFill>
                  <a:srgbClr val="3C4043"/>
                </a:solidFill>
                <a:latin typeface="arial" panose="020B0604020202020204" pitchFamily="34" charset="0"/>
              </a:rPr>
              <a:t> on the </a:t>
            </a:r>
            <a:r>
              <a:rPr lang="en-US" sz="2000" b="1" dirty="0">
                <a:solidFill>
                  <a:srgbClr val="52565A"/>
                </a:solidFill>
                <a:latin typeface="arial" panose="020B0604020202020204" pitchFamily="34" charset="0"/>
              </a:rPr>
              <a:t>network</a:t>
            </a:r>
            <a:r>
              <a:rPr lang="en-US" sz="2000" dirty="0">
                <a:solidFill>
                  <a:srgbClr val="3C4043"/>
                </a:solidFill>
                <a:latin typeface="arial" panose="020B0604020202020204" pitchFamily="34" charset="0"/>
              </a:rPr>
              <a:t>.</a:t>
            </a:r>
          </a:p>
          <a:p>
            <a:endParaRPr lang="en-US" sz="2000" dirty="0">
              <a:solidFill>
                <a:srgbClr val="3C4043"/>
              </a:solidFill>
              <a:latin typeface="arial" panose="020B0604020202020204" pitchFamily="34" charset="0"/>
            </a:endParaRPr>
          </a:p>
          <a:p>
            <a:endParaRPr lang="en-US" sz="2000" dirty="0">
              <a:solidFill>
                <a:srgbClr val="3C4043"/>
              </a:solidFill>
              <a:latin typeface="arial" panose="020B0604020202020204" pitchFamily="34" charset="0"/>
            </a:endParaRPr>
          </a:p>
          <a:p>
            <a:endParaRPr lang="en-US" sz="2000" dirty="0">
              <a:solidFill>
                <a:srgbClr val="3C4043"/>
              </a:solidFill>
              <a:latin typeface="arial" panose="020B0604020202020204" pitchFamily="34" charset="0"/>
            </a:endParaRPr>
          </a:p>
          <a:p>
            <a:pPr marL="342900" indent="-342900">
              <a:buFont typeface="Arial" panose="020B0604020202020204" pitchFamily="34" charset="0"/>
              <a:buChar char="•"/>
            </a:pPr>
            <a:r>
              <a:rPr lang="en-US" sz="2000" dirty="0">
                <a:solidFill>
                  <a:srgbClr val="3C4043"/>
                </a:solidFill>
                <a:latin typeface="arial" panose="020B0604020202020204" pitchFamily="34" charset="0"/>
              </a:rPr>
              <a:t> NFS-mounted file systems contain no information about the </a:t>
            </a:r>
            <a:r>
              <a:rPr lang="en-US" sz="2000" b="1" dirty="0">
                <a:solidFill>
                  <a:srgbClr val="52565A"/>
                </a:solidFill>
                <a:latin typeface="arial" panose="020B0604020202020204" pitchFamily="34" charset="0"/>
              </a:rPr>
              <a:t>file server</a:t>
            </a:r>
            <a:r>
              <a:rPr lang="en-US" sz="2000" dirty="0">
                <a:solidFill>
                  <a:srgbClr val="3C4043"/>
                </a:solidFill>
                <a:latin typeface="arial" panose="020B0604020202020204" pitchFamily="34" charset="0"/>
              </a:rPr>
              <a:t> from which they are mounted.</a:t>
            </a:r>
          </a:p>
          <a:p>
            <a:endParaRPr lang="en-US" sz="2000" dirty="0">
              <a:solidFill>
                <a:srgbClr val="3C4043"/>
              </a:solidFill>
              <a:latin typeface="arial" panose="020B0604020202020204" pitchFamily="34" charset="0"/>
            </a:endParaRPr>
          </a:p>
          <a:p>
            <a:r>
              <a:rPr lang="en-US" sz="2000" dirty="0">
                <a:solidFill>
                  <a:srgbClr val="3C4043"/>
                </a:solidFill>
                <a:latin typeface="arial" panose="020B0604020202020204" pitchFamily="34" charset="0"/>
              </a:rPr>
              <a:t> </a:t>
            </a:r>
          </a:p>
          <a:p>
            <a:pPr marL="342900" indent="-342900">
              <a:buFont typeface="Arial" panose="020B0604020202020204" pitchFamily="34" charset="0"/>
              <a:buChar char="•"/>
            </a:pPr>
            <a:r>
              <a:rPr lang="en-US" sz="2000" dirty="0">
                <a:solidFill>
                  <a:srgbClr val="3C4043"/>
                </a:solidFill>
                <a:latin typeface="arial" panose="020B0604020202020204" pitchFamily="34" charset="0"/>
              </a:rPr>
              <a:t>The NFS </a:t>
            </a:r>
            <a:r>
              <a:rPr lang="en-US" sz="2000" b="1" dirty="0">
                <a:solidFill>
                  <a:srgbClr val="52565A"/>
                </a:solidFill>
                <a:latin typeface="arial" panose="020B0604020202020204" pitchFamily="34" charset="0"/>
              </a:rPr>
              <a:t>file server</a:t>
            </a:r>
            <a:r>
              <a:rPr lang="en-US" sz="2000" dirty="0">
                <a:solidFill>
                  <a:srgbClr val="3C4043"/>
                </a:solidFill>
                <a:latin typeface="arial" panose="020B0604020202020204" pitchFamily="34" charset="0"/>
              </a:rPr>
              <a:t> may be of a different architecture or running an entirely different </a:t>
            </a:r>
            <a:r>
              <a:rPr lang="en-US" sz="2000" b="1" dirty="0">
                <a:solidFill>
                  <a:srgbClr val="52565A"/>
                </a:solidFill>
                <a:latin typeface="arial" panose="020B0604020202020204" pitchFamily="34" charset="0"/>
              </a:rPr>
              <a:t>operating system</a:t>
            </a:r>
            <a:r>
              <a:rPr lang="en-US" sz="2000" dirty="0">
                <a:solidFill>
                  <a:srgbClr val="3C4043"/>
                </a:solidFill>
                <a:latin typeface="arial" panose="020B0604020202020204" pitchFamily="34" charset="0"/>
              </a:rPr>
              <a:t> with a radically different </a:t>
            </a:r>
            <a:r>
              <a:rPr lang="en-US" sz="2000" b="1" dirty="0">
                <a:solidFill>
                  <a:srgbClr val="52565A"/>
                </a:solidFill>
                <a:latin typeface="arial" panose="020B0604020202020204" pitchFamily="34" charset="0"/>
              </a:rPr>
              <a:t>file system</a:t>
            </a:r>
            <a:r>
              <a:rPr lang="en-US" sz="2000" dirty="0">
                <a:solidFill>
                  <a:srgbClr val="3C4043"/>
                </a:solidFill>
                <a:latin typeface="arial" panose="020B0604020202020204" pitchFamily="34" charset="0"/>
              </a:rPr>
              <a:t> structure</a:t>
            </a:r>
            <a:endParaRPr lang="en-US" sz="2000" dirty="0"/>
          </a:p>
        </p:txBody>
      </p:sp>
    </p:spTree>
    <p:extLst>
      <p:ext uri="{BB962C8B-B14F-4D97-AF65-F5344CB8AC3E}">
        <p14:creationId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152400" y="980637"/>
            <a:ext cx="9002661" cy="5410200"/>
          </a:xfrm>
        </p:spPr>
        <p:txBody>
          <a:bodyPr>
            <a:normAutofit/>
          </a:bodyPr>
          <a:lstStyle/>
          <a:p>
            <a:pPr marL="0" indent="0">
              <a:buNone/>
            </a:pPr>
            <a:endParaRPr lang="en-US" sz="2000" b="1" dirty="0">
              <a:latin typeface="Palatino Linotype" pitchFamily="18" charset="0"/>
            </a:endParaRPr>
          </a:p>
          <a:p>
            <a:pPr marL="0" indent="0">
              <a:buNone/>
            </a:pPr>
            <a:endParaRPr lang="en-US" sz="2000" b="1" dirty="0">
              <a:latin typeface="Palatino Linotype" pitchFamily="18" charset="0"/>
            </a:endParaRPr>
          </a:p>
          <a:p>
            <a:pPr marL="0" indent="0">
              <a:buNone/>
            </a:pPr>
            <a:r>
              <a:rPr lang="en-US" sz="2000" b="1" dirty="0">
                <a:latin typeface="Palatino Linotype" pitchFamily="18" charset="0"/>
              </a:rPr>
              <a:t>What is sever less networking file system? </a:t>
            </a:r>
          </a:p>
          <a:p>
            <a:pPr marL="0" indent="0">
              <a:buNone/>
            </a:pPr>
            <a:endParaRPr lang="en-US" sz="2000" dirty="0">
              <a:latin typeface="Palatino Linotype" pitchFamily="18" charset="0"/>
            </a:endParaRPr>
          </a:p>
          <a:p>
            <a:pPr marL="0" indent="0">
              <a:buNone/>
            </a:pPr>
            <a:r>
              <a:rPr lang="en-US" sz="2000" dirty="0"/>
              <a:t>A </a:t>
            </a:r>
            <a:r>
              <a:rPr lang="en-US" sz="2000" b="1" dirty="0"/>
              <a:t>server less network file system</a:t>
            </a:r>
            <a:r>
              <a:rPr lang="en-US" sz="2000" dirty="0"/>
              <a:t> distributes storage, cache, and control over cooperating workstations. </a:t>
            </a:r>
          </a:p>
          <a:p>
            <a:pPr marL="0" indent="0">
              <a:buNone/>
            </a:pPr>
            <a:r>
              <a:rPr lang="en-US" sz="2000" dirty="0"/>
              <a:t>This approach contrasts with traditional </a:t>
            </a:r>
            <a:r>
              <a:rPr lang="en-US" sz="2000" b="1" dirty="0"/>
              <a:t>file systems</a:t>
            </a:r>
            <a:r>
              <a:rPr lang="en-US" sz="2000" dirty="0"/>
              <a:t> such as Netware [Majo94], </a:t>
            </a:r>
            <a:r>
              <a:rPr lang="en-US" sz="2000" b="1" dirty="0"/>
              <a:t>NFS</a:t>
            </a:r>
            <a:r>
              <a:rPr lang="en-US" sz="2000" dirty="0"/>
              <a:t> [Sand85], Andrew [Howa88], and Sprite [Nels88] where a central server machine stores all data and satisfies all client cache misses.</a:t>
            </a: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16401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96"/>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t>3/12/2021</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1026" name="Picture 2" descr="Image result for flow chart for of serverless network file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904" y="1115704"/>
            <a:ext cx="8112450" cy="445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10" name="Rectangle 9"/>
          <p:cNvSpPr/>
          <p:nvPr/>
        </p:nvSpPr>
        <p:spPr>
          <a:xfrm>
            <a:off x="1371600" y="944562"/>
            <a:ext cx="6019800" cy="5047536"/>
          </a:xfrm>
          <a:prstGeom prst="rect">
            <a:avLst/>
          </a:prstGeom>
        </p:spPr>
        <p:txBody>
          <a:bodyPr wrap="square">
            <a:spAutoFit/>
          </a:bodyPr>
          <a:lstStyle/>
          <a:p>
            <a:r>
              <a:rPr lang="en-US" dirty="0"/>
              <a:t> </a:t>
            </a:r>
            <a:r>
              <a:rPr lang="en-US" sz="2400" b="1" dirty="0"/>
              <a:t>COMPONENTS OF SNFS.</a:t>
            </a:r>
          </a:p>
          <a:p>
            <a:endParaRPr lang="en-US" dirty="0"/>
          </a:p>
          <a:p>
            <a:pPr marL="285750" indent="-285750">
              <a:buFont typeface="Arial" panose="020B0604020202020204" pitchFamily="34" charset="0"/>
              <a:buChar char="•"/>
            </a:pPr>
            <a:r>
              <a:rPr lang="en-US" sz="2800" dirty="0"/>
              <a:t>Software RAID</a:t>
            </a:r>
          </a:p>
          <a:p>
            <a:pPr marL="285750" indent="-285750">
              <a:buFont typeface="Arial" panose="020B0604020202020204" pitchFamily="34" charset="0"/>
              <a:buChar char="•"/>
            </a:pPr>
            <a:r>
              <a:rPr lang="en-US" sz="2800" dirty="0"/>
              <a:t>Log File System (LFS)</a:t>
            </a:r>
          </a:p>
          <a:p>
            <a:pPr marL="285750" indent="-285750">
              <a:buFont typeface="Arial" panose="020B0604020202020204" pitchFamily="34" charset="0"/>
              <a:buChar char="•"/>
            </a:pPr>
            <a:r>
              <a:rPr lang="en-US" sz="2800" dirty="0"/>
              <a:t>Zebra </a:t>
            </a:r>
          </a:p>
          <a:p>
            <a:pPr lvl="1"/>
            <a:r>
              <a:rPr lang="en-US" sz="2800" dirty="0"/>
              <a:t>-Merges RAID and LFS in a distributed network</a:t>
            </a:r>
          </a:p>
          <a:p>
            <a:pPr lvl="1"/>
            <a:r>
              <a:rPr lang="en-US" sz="2800" dirty="0"/>
              <a:t>-Don’t miss my next presentation on Zebra!</a:t>
            </a:r>
          </a:p>
          <a:p>
            <a:pPr marL="285750" indent="-285750">
              <a:buFont typeface="Arial" panose="020B0604020202020204" pitchFamily="34" charset="0"/>
              <a:buChar char="•"/>
            </a:pPr>
            <a:r>
              <a:rPr lang="en-US" sz="2800" dirty="0"/>
              <a:t>Multiprocessor Cache Consistency</a:t>
            </a:r>
          </a:p>
          <a:p>
            <a:pPr lvl="1"/>
            <a:r>
              <a:rPr lang="en-US" sz="2800" dirty="0"/>
              <a:t>In this model, a each processor is one client</a:t>
            </a:r>
          </a:p>
        </p:txBody>
      </p:sp>
    </p:spTree>
    <p:extLst>
      <p:ext uri="{BB962C8B-B14F-4D97-AF65-F5344CB8AC3E}">
        <p14:creationId xmlns:p14="http://schemas.microsoft.com/office/powerpoint/2010/main" val="100022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pPr marL="0" indent="0">
              <a:buNone/>
            </a:pPr>
            <a:r>
              <a:rPr lang="en-US" sz="2800" b="1" dirty="0">
                <a:latin typeface="Palatino Linotype" pitchFamily="18" charset="0"/>
              </a:rPr>
              <a:t>Why it is used?</a:t>
            </a:r>
          </a:p>
          <a:p>
            <a:pPr marL="0" indent="0">
              <a:buNone/>
            </a:pPr>
            <a:r>
              <a:rPr lang="en-US" sz="2800" b="1" dirty="0">
                <a:latin typeface="Palatino Linotype" pitchFamily="18" charset="0"/>
              </a:rPr>
              <a:t> </a:t>
            </a:r>
          </a:p>
          <a:p>
            <a:r>
              <a:rPr lang="en-US" sz="2800" dirty="0"/>
              <a:t> </a:t>
            </a:r>
            <a:r>
              <a:rPr lang="en-US" sz="2800" b="1" dirty="0"/>
              <a:t>server less system</a:t>
            </a:r>
            <a:r>
              <a:rPr lang="en-US" sz="2800" dirty="0"/>
              <a:t>, on the other hand, distributes control processing and data storage to achieve scalable high performance, migrates the responsibilities of failed components to the remaining machines to provide high availability, and scales gracefully to simplify </a:t>
            </a:r>
            <a:r>
              <a:rPr lang="en-US" sz="2800" b="1" dirty="0"/>
              <a:t>system</a:t>
            </a:r>
            <a:r>
              <a:rPr lang="en-US" sz="2800" dirty="0"/>
              <a:t> management</a:t>
            </a:r>
            <a:r>
              <a:rPr lang="en-US" sz="2000" dirty="0"/>
              <a:t>.</a:t>
            </a: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186423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1305"/>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341506" y="967581"/>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9" name="Rectangle 8"/>
          <p:cNvSpPr/>
          <p:nvPr/>
        </p:nvSpPr>
        <p:spPr>
          <a:xfrm>
            <a:off x="647700" y="1364357"/>
            <a:ext cx="7315200" cy="3231654"/>
          </a:xfrm>
          <a:prstGeom prst="rect">
            <a:avLst/>
          </a:prstGeom>
        </p:spPr>
        <p:txBody>
          <a:bodyPr wrap="square">
            <a:spAutoFit/>
          </a:bodyPr>
          <a:lstStyle/>
          <a:p>
            <a:pPr algn="ctr"/>
            <a:r>
              <a:rPr lang="en-US" b="1" dirty="0">
                <a:solidFill>
                  <a:srgbClr val="222222"/>
                </a:solidFill>
                <a:latin typeface="arial" panose="020B0604020202020204" pitchFamily="34" charset="0"/>
              </a:rPr>
              <a:t>WORKING:</a:t>
            </a:r>
          </a:p>
          <a:p>
            <a:endParaRPr lang="en-US" dirty="0">
              <a:solidFill>
                <a:srgbClr val="222222"/>
              </a:solidFill>
              <a:latin typeface="arial" panose="020B0604020202020204" pitchFamily="34" charset="0"/>
            </a:endParaRPr>
          </a:p>
          <a:p>
            <a:pPr marL="285750" indent="-285750">
              <a:buFont typeface="Arial" panose="020B0604020202020204" pitchFamily="34" charset="0"/>
              <a:buChar char="•"/>
            </a:pPr>
            <a:r>
              <a:rPr lang="en-US" sz="2400" dirty="0">
                <a:solidFill>
                  <a:srgbClr val="222222"/>
                </a:solidFill>
                <a:latin typeface="arial" panose="020B0604020202020204" pitchFamily="34" charset="0"/>
              </a:rPr>
              <a:t>While traditional </a:t>
            </a:r>
            <a:r>
              <a:rPr lang="en-US" sz="2400" b="1" dirty="0">
                <a:solidFill>
                  <a:srgbClr val="222222"/>
                </a:solidFill>
                <a:latin typeface="arial" panose="020B0604020202020204" pitchFamily="34" charset="0"/>
              </a:rPr>
              <a:t>network file systems</a:t>
            </a:r>
            <a:r>
              <a:rPr lang="en-US" sz="2400" dirty="0">
                <a:solidFill>
                  <a:srgbClr val="222222"/>
                </a:solidFill>
                <a:latin typeface="arial" panose="020B0604020202020204" pitchFamily="34" charset="0"/>
              </a:rPr>
              <a:t> rely on a central server machine, a </a:t>
            </a:r>
            <a:r>
              <a:rPr lang="en-US" sz="2400" b="1" dirty="0">
                <a:solidFill>
                  <a:srgbClr val="222222"/>
                </a:solidFill>
                <a:latin typeface="arial" panose="020B0604020202020204" pitchFamily="34" charset="0"/>
              </a:rPr>
              <a:t>server less system</a:t>
            </a:r>
            <a:r>
              <a:rPr lang="en-US" sz="2400" dirty="0">
                <a:solidFill>
                  <a:srgbClr val="222222"/>
                </a:solidFill>
                <a:latin typeface="arial" panose="020B0604020202020204" pitchFamily="34" charset="0"/>
              </a:rPr>
              <a:t> utilizes workstations cooperating as peers to provide all </a:t>
            </a:r>
            <a:r>
              <a:rPr lang="en-US" sz="2400" b="1" dirty="0">
                <a:solidFill>
                  <a:srgbClr val="222222"/>
                </a:solidFill>
                <a:latin typeface="arial" panose="020B0604020202020204" pitchFamily="34" charset="0"/>
              </a:rPr>
              <a:t>file system</a:t>
            </a:r>
            <a:r>
              <a:rPr lang="en-US" sz="2400" dirty="0">
                <a:solidFill>
                  <a:srgbClr val="222222"/>
                </a:solidFill>
                <a:latin typeface="arial" panose="020B0604020202020204" pitchFamily="34" charset="0"/>
              </a:rPr>
              <a:t> services.</a:t>
            </a:r>
          </a:p>
          <a:p>
            <a:endParaRPr lang="en-US" sz="2400" dirty="0">
              <a:solidFill>
                <a:srgbClr val="222222"/>
              </a:solidFill>
              <a:latin typeface="arial" panose="020B0604020202020204" pitchFamily="34" charset="0"/>
            </a:endParaRPr>
          </a:p>
          <a:p>
            <a:pPr marL="285750" indent="-285750">
              <a:buFont typeface="Arial" panose="020B0604020202020204" pitchFamily="34" charset="0"/>
              <a:buChar char="•"/>
            </a:pPr>
            <a:r>
              <a:rPr lang="en-US" sz="2400" dirty="0">
                <a:solidFill>
                  <a:srgbClr val="222222"/>
                </a:solidFill>
                <a:latin typeface="arial" panose="020B0604020202020204" pitchFamily="34" charset="0"/>
              </a:rPr>
              <a:t> Any machine in the </a:t>
            </a:r>
            <a:r>
              <a:rPr lang="en-US" sz="2400" b="1" dirty="0">
                <a:solidFill>
                  <a:srgbClr val="222222"/>
                </a:solidFill>
                <a:latin typeface="arial" panose="020B0604020202020204" pitchFamily="34" charset="0"/>
              </a:rPr>
              <a:t>system</a:t>
            </a:r>
            <a:r>
              <a:rPr lang="en-US" sz="2400" dirty="0">
                <a:solidFill>
                  <a:srgbClr val="222222"/>
                </a:solidFill>
                <a:latin typeface="arial" panose="020B0604020202020204" pitchFamily="34" charset="0"/>
              </a:rPr>
              <a:t> can store, cache, or control any block of data</a:t>
            </a:r>
            <a:endParaRPr lang="en-US" sz="2400" dirty="0"/>
          </a:p>
        </p:txBody>
      </p:sp>
    </p:spTree>
    <p:extLst>
      <p:ext uri="{BB962C8B-B14F-4D97-AF65-F5344CB8AC3E}">
        <p14:creationId xmlns:p14="http://schemas.microsoft.com/office/powerpoint/2010/main" val="234099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141339" y="1123025"/>
            <a:ext cx="9002661" cy="5410200"/>
          </a:xfrm>
        </p:spPr>
        <p:txBody>
          <a:bodyPr>
            <a:normAutofit/>
          </a:bodyPr>
          <a:lstStyle/>
          <a:p>
            <a:pPr marL="0" indent="0" algn="ctr">
              <a:buNone/>
            </a:pPr>
            <a:r>
              <a:rPr lang="en-US" sz="4000" dirty="0">
                <a:latin typeface="Palatino Linotype" pitchFamily="18" charset="0"/>
              </a:rPr>
              <a:t>PURPOSE</a:t>
            </a:r>
          </a:p>
          <a:p>
            <a:r>
              <a:rPr lang="en-US" sz="3600" dirty="0">
                <a:latin typeface="Palatino Linotype" pitchFamily="18" charset="0"/>
              </a:rPr>
              <a:t>Better performance and scalability.</a:t>
            </a:r>
          </a:p>
          <a:p>
            <a:pPr marL="0" indent="0">
              <a:buNone/>
            </a:pPr>
            <a:endParaRPr lang="en-US" sz="3600" dirty="0">
              <a:latin typeface="Palatino Linotype" pitchFamily="18" charset="0"/>
            </a:endParaRPr>
          </a:p>
          <a:p>
            <a:r>
              <a:rPr lang="en-US" sz="3600" dirty="0">
                <a:latin typeface="Palatino Linotype" pitchFamily="18" charset="0"/>
              </a:rPr>
              <a:t>High  availability via redundant data storage.</a:t>
            </a:r>
          </a:p>
          <a:p>
            <a:pPr marL="0" indent="0">
              <a:buNone/>
            </a:pPr>
            <a:endParaRPr lang="en-US" sz="36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t>3/12/2021</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Tree>
    <p:extLst>
      <p:ext uri="{BB962C8B-B14F-4D97-AF65-F5344CB8AC3E}">
        <p14:creationId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t>3/12/2021</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t>9</a:t>
            </a:fld>
            <a:endParaRPr lang="en-US"/>
          </a:p>
        </p:txBody>
      </p:sp>
      <p:sp>
        <p:nvSpPr>
          <p:cNvPr id="5" name="Rectangle 4"/>
          <p:cNvSpPr/>
          <p:nvPr/>
        </p:nvSpPr>
        <p:spPr>
          <a:xfrm>
            <a:off x="914400" y="685800"/>
            <a:ext cx="7315200" cy="4031873"/>
          </a:xfrm>
          <a:prstGeom prst="rect">
            <a:avLst/>
          </a:prstGeom>
        </p:spPr>
        <p:txBody>
          <a:bodyPr wrap="square">
            <a:spAutoFit/>
          </a:bodyPr>
          <a:lstStyle/>
          <a:p>
            <a:pPr lvl="1"/>
            <a:r>
              <a:rPr lang="en-US" sz="2400" b="1" dirty="0">
                <a:solidFill>
                  <a:srgbClr val="222222"/>
                </a:solidFill>
                <a:latin typeface="arial" panose="020B0604020202020204" pitchFamily="34" charset="0"/>
              </a:rPr>
              <a:t>Advantages:</a:t>
            </a:r>
          </a:p>
          <a:p>
            <a:pPr lvl="1"/>
            <a:endParaRPr lang="en-US" sz="2400" b="1" dirty="0">
              <a:solidFill>
                <a:srgbClr val="222222"/>
              </a:solidFill>
              <a:latin typeface="arial" panose="020B0604020202020204" pitchFamily="34" charset="0"/>
            </a:endParaRPr>
          </a:p>
          <a:p>
            <a:pPr marL="742950" lvl="1" indent="-285750">
              <a:buFont typeface="Arial" panose="020B0604020202020204" pitchFamily="34" charset="0"/>
              <a:buChar char="•"/>
            </a:pPr>
            <a:r>
              <a:rPr lang="en-US" dirty="0">
                <a:solidFill>
                  <a:srgbClr val="222222"/>
                </a:solidFill>
                <a:latin typeface="arial" panose="020B0604020202020204" pitchFamily="34" charset="0"/>
              </a:rPr>
              <a:t>No server management is necessary. </a:t>
            </a:r>
          </a:p>
          <a:p>
            <a:pPr marL="742950" lvl="1" indent="-285750">
              <a:buFont typeface="Arial" panose="020B0604020202020204" pitchFamily="34" charset="0"/>
              <a:buChar char="•"/>
            </a:pPr>
            <a:r>
              <a:rPr lang="en-US" dirty="0">
                <a:solidFill>
                  <a:srgbClr val="222222"/>
                </a:solidFill>
                <a:latin typeface="arial" panose="020B0604020202020204" pitchFamily="34" charset="0"/>
              </a:rPr>
              <a:t> Developers are only charged for the server space they use, reducing cost. ...</a:t>
            </a:r>
          </a:p>
          <a:p>
            <a:pPr marL="742950" lvl="1" indent="-285750">
              <a:buFont typeface="Arial" panose="020B0604020202020204" pitchFamily="34" charset="0"/>
              <a:buChar char="•"/>
            </a:pPr>
            <a:r>
              <a:rPr lang="en-US" b="1" dirty="0">
                <a:solidFill>
                  <a:srgbClr val="222222"/>
                </a:solidFill>
                <a:latin typeface="arial" panose="020B0604020202020204" pitchFamily="34" charset="0"/>
              </a:rPr>
              <a:t>Server less</a:t>
            </a:r>
            <a:r>
              <a:rPr lang="en-US" dirty="0">
                <a:solidFill>
                  <a:srgbClr val="222222"/>
                </a:solidFill>
                <a:latin typeface="arial" panose="020B0604020202020204" pitchFamily="34" charset="0"/>
              </a:rPr>
              <a:t> architectures are inherently scalable. ..</a:t>
            </a:r>
          </a:p>
          <a:p>
            <a:pPr marL="742950" lvl="1" indent="-285750">
              <a:buFont typeface="Arial" panose="020B0604020202020204" pitchFamily="34" charset="0"/>
              <a:buChar char="•"/>
            </a:pPr>
            <a:endParaRPr lang="en-US" b="0" i="0" dirty="0">
              <a:solidFill>
                <a:srgbClr val="222222"/>
              </a:solidFill>
              <a:effectLst/>
              <a:latin typeface="arial" panose="020B0604020202020204" pitchFamily="34" charset="0"/>
            </a:endParaRPr>
          </a:p>
          <a:p>
            <a:pPr marL="742950" lvl="1" indent="-285750">
              <a:buFont typeface="Arial" panose="020B0604020202020204" pitchFamily="34" charset="0"/>
              <a:buChar char="•"/>
            </a:pPr>
            <a:endParaRPr lang="en-US" dirty="0">
              <a:solidFill>
                <a:srgbClr val="222222"/>
              </a:solidFill>
              <a:latin typeface="arial" panose="020B0604020202020204" pitchFamily="34" charset="0"/>
            </a:endParaRPr>
          </a:p>
          <a:p>
            <a:pPr lvl="1"/>
            <a:r>
              <a:rPr lang="en-US" sz="2000" b="1" i="0" dirty="0">
                <a:solidFill>
                  <a:srgbClr val="222222"/>
                </a:solidFill>
                <a:effectLst/>
                <a:latin typeface="arial" panose="020B0604020202020204" pitchFamily="34" charset="0"/>
              </a:rPr>
              <a:t>DISADVANTAGES:</a:t>
            </a:r>
          </a:p>
          <a:p>
            <a:pPr lvl="1"/>
            <a:endParaRPr lang="en-US" sz="2000" b="1" i="0" dirty="0">
              <a:solidFill>
                <a:srgbClr val="222222"/>
              </a:solidFill>
              <a:effectLst/>
              <a:latin typeface="arial" panose="020B0604020202020204" pitchFamily="34" charset="0"/>
            </a:endParaRPr>
          </a:p>
          <a:p>
            <a:pPr marL="742950" lvl="1" indent="-285750">
              <a:buFont typeface="Arial" panose="020B0604020202020204" pitchFamily="34" charset="0"/>
              <a:buChar char="•"/>
            </a:pPr>
            <a:r>
              <a:rPr lang="en-US" sz="2000" dirty="0">
                <a:solidFill>
                  <a:srgbClr val="222222"/>
                </a:solidFill>
                <a:latin typeface="arial" panose="020B0604020202020204" pitchFamily="34" charset="0"/>
              </a:rPr>
              <a:t>Lack of operational tools.</a:t>
            </a:r>
          </a:p>
          <a:p>
            <a:pPr marL="742950" lvl="1" indent="-285750">
              <a:buFont typeface="Arial" panose="020B0604020202020204" pitchFamily="34" charset="0"/>
              <a:buChar char="•"/>
            </a:pPr>
            <a:r>
              <a:rPr lang="en-US" sz="2000" dirty="0">
                <a:solidFill>
                  <a:srgbClr val="222222"/>
                </a:solidFill>
                <a:latin typeface="arial" panose="020B0604020202020204" pitchFamily="34" charset="0"/>
              </a:rPr>
              <a:t>Architectural complexity.</a:t>
            </a:r>
          </a:p>
          <a:p>
            <a:pPr marL="742950" lvl="1" indent="-285750">
              <a:buFont typeface="Arial" panose="020B0604020202020204" pitchFamily="34" charset="0"/>
              <a:buChar char="•"/>
            </a:pPr>
            <a:r>
              <a:rPr lang="en-US" sz="2000" dirty="0">
                <a:solidFill>
                  <a:srgbClr val="222222"/>
                </a:solidFill>
                <a:latin typeface="arial" panose="020B0604020202020204" pitchFamily="34" charset="0"/>
              </a:rPr>
              <a:t>Problem due to third –party API sy</a:t>
            </a:r>
            <a:r>
              <a:rPr lang="en-US" sz="2000" b="0" i="0" dirty="0">
                <a:solidFill>
                  <a:srgbClr val="222222"/>
                </a:solidFill>
                <a:effectLst/>
                <a:latin typeface="arial" panose="020B0604020202020204" pitchFamily="34" charset="0"/>
              </a:rPr>
              <a:t>stems.</a:t>
            </a:r>
          </a:p>
        </p:txBody>
      </p:sp>
    </p:spTree>
    <p:extLst>
      <p:ext uri="{BB962C8B-B14F-4D97-AF65-F5344CB8AC3E}">
        <p14:creationId xmlns:p14="http://schemas.microsoft.com/office/powerpoint/2010/main" val="502873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360</Words>
  <Application>Microsoft Office PowerPoint</Application>
  <PresentationFormat>On-screen Show (4:3)</PresentationFormat>
  <Paragraphs>152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Subject Name :Operating System  Presentation  Title: SEVER LESS NETWORKING FILE SYSTEM.</vt:lpstr>
      <vt:lpstr>Objective</vt:lpstr>
      <vt:lpstr>Technical Details</vt:lpstr>
      <vt:lpstr>Block Diagram/ Work Flow/  Flow Chart </vt:lpstr>
      <vt:lpstr>Technical Details</vt:lpstr>
      <vt:lpstr>Technical Details</vt:lpstr>
      <vt:lpstr>Technical Details</vt:lpstr>
      <vt:lpstr>Technical Details</vt:lpstr>
      <vt:lpstr>PowerPoint Presentation</vt:lpstr>
      <vt:lpstr>Conclusion</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Windows User</cp:lastModifiedBy>
  <cp:revision>118</cp:revision>
  <dcterms:created xsi:type="dcterms:W3CDTF">2015-04-07T04:42:07Z</dcterms:created>
  <dcterms:modified xsi:type="dcterms:W3CDTF">2021-03-12T18:03:00Z</dcterms:modified>
</cp:coreProperties>
</file>